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3" r:id="rId30"/>
    <p:sldId id="335" r:id="rId31"/>
    <p:sldId id="33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0577F-FBB2-43A8-84D5-C06D04BDAE4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A00E7-2718-4D93-9533-480AC176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9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0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1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FC640-08F3-4688-BDE7-77C98679751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audio" Target="../media/media9.wav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microsoft.com/office/2007/relationships/media" Target="../media/media9.wav"/><Relationship Id="rId16" Type="http://schemas.openxmlformats.org/officeDocument/2006/relationships/image" Target="../media/image23.jpg"/><Relationship Id="rId20" Type="http://schemas.openxmlformats.org/officeDocument/2006/relationships/image" Target="../media/image27.jpe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2.jpg"/><Relationship Id="rId23" Type="http://schemas.openxmlformats.org/officeDocument/2006/relationships/image" Target="../media/image5.pn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eg"/><Relationship Id="rId14" Type="http://schemas.openxmlformats.org/officeDocument/2006/relationships/image" Target="../media/image21.jpg"/><Relationship Id="rId2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2.wav"/><Relationship Id="rId7" Type="http://schemas.openxmlformats.org/officeDocument/2006/relationships/image" Target="../media/image33.jpeg"/><Relationship Id="rId12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5.png"/><Relationship Id="rId3" Type="http://schemas.openxmlformats.org/officeDocument/2006/relationships/audio" Target="../media/media13.wav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wav"/><Relationship Id="rId7" Type="http://schemas.openxmlformats.org/officeDocument/2006/relationships/image" Target="../media/image48.jpeg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media17.wav"/><Relationship Id="rId7" Type="http://schemas.openxmlformats.org/officeDocument/2006/relationships/image" Target="../media/image51.jpeg"/><Relationship Id="rId2" Type="http://schemas.microsoft.com/office/2007/relationships/media" Target="../media/media17.wav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11" Type="http://schemas.openxmlformats.org/officeDocument/2006/relationships/image" Target="../media/image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audio" Target="../media/media20.wav"/><Relationship Id="rId21" Type="http://schemas.openxmlformats.org/officeDocument/2006/relationships/image" Target="../media/image73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microsoft.com/office/2007/relationships/media" Target="../media/media20.wav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tags" Target="../tags/tag10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5.pn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e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audio" Target="../media/media21.wav"/><Relationship Id="rId7" Type="http://schemas.openxmlformats.org/officeDocument/2006/relationships/image" Target="../media/image78.jpg"/><Relationship Id="rId2" Type="http://schemas.microsoft.com/office/2007/relationships/media" Target="../media/media21.wav"/><Relationship Id="rId1" Type="http://schemas.openxmlformats.org/officeDocument/2006/relationships/tags" Target="../tags/tag11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2.wav"/><Relationship Id="rId7" Type="http://schemas.openxmlformats.org/officeDocument/2006/relationships/image" Target="../media/image83.png"/><Relationship Id="rId2" Type="http://schemas.microsoft.com/office/2007/relationships/media" Target="../media/media22.wav"/><Relationship Id="rId1" Type="http://schemas.openxmlformats.org/officeDocument/2006/relationships/tags" Target="../tags/tag1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media23.wav"/><Relationship Id="rId7" Type="http://schemas.openxmlformats.org/officeDocument/2006/relationships/image" Target="../media/image86.jpeg"/><Relationship Id="rId2" Type="http://schemas.microsoft.com/office/2007/relationships/media" Target="../media/media23.wav"/><Relationship Id="rId1" Type="http://schemas.openxmlformats.org/officeDocument/2006/relationships/tags" Target="../tags/tag1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audio" Target="../media/media26.wav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17" Type="http://schemas.openxmlformats.org/officeDocument/2006/relationships/image" Target="../media/image5.png"/><Relationship Id="rId2" Type="http://schemas.microsoft.com/office/2007/relationships/media" Target="../media/media26.wav"/><Relationship Id="rId16" Type="http://schemas.openxmlformats.org/officeDocument/2006/relationships/image" Target="../media/image101.jpeg"/><Relationship Id="rId1" Type="http://schemas.openxmlformats.org/officeDocument/2006/relationships/tags" Target="../tags/tag14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jpg"/><Relationship Id="rId15" Type="http://schemas.openxmlformats.org/officeDocument/2006/relationships/image" Target="../media/image100.jpeg"/><Relationship Id="rId10" Type="http://schemas.openxmlformats.org/officeDocument/2006/relationships/image" Target="../media/image9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4.jpg"/><Relationship Id="rId1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microsoft.com/office/2007/relationships/hdphoto" Target="../media/hdphoto5.wdp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wav"/><Relationship Id="rId7" Type="http://schemas.openxmlformats.org/officeDocument/2006/relationships/image" Target="../media/image9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04856" cy="6048672"/>
          </a:xfrm>
        </p:spPr>
        <p:txBody>
          <a:bodyPr>
            <a:no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b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 PHỤ HUYNH VÀ HỌC SINH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581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 SỞ VẬT CHẤT </a:t>
              </a:r>
            </a:p>
            <a:p>
              <a:pPr algn="ctr"/>
              <a:r>
                <a:rPr lang="en-US" sz="5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</a:t>
              </a:r>
              <a:r>
                <a:rPr lang="en-US" sz="5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1259631" y="152221"/>
              <a:ext cx="691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THCS CHU </a:t>
              </a:r>
              <a:r>
                <a:rPr lang="en-US" sz="7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VAN AN</a:t>
              </a:r>
              <a:endPara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10">
        <p:wipe/>
      </p:transition>
    </mc:Choice>
    <mc:Fallback xmlns="">
      <p:transition spd="slow" advTm="51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9525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9525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latin typeface="Sitka Display" panose="02000505000000020004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chemeClr val="bg2">
                    <a:lumMod val="25000"/>
                  </a:schemeClr>
                </a:solidFill>
                <a:latin typeface="Sitka Display" panose="02000505000000020004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1" y="1500188"/>
            <a:ext cx="5791199" cy="3986213"/>
            <a:chOff x="304800" y="597693"/>
            <a:chExt cx="5791199" cy="3986213"/>
          </a:xfrm>
        </p:grpSpPr>
        <p:pic>
          <p:nvPicPr>
            <p:cNvPr id="7170" name="Picture 2" descr="C:\Users\Dell.Dell-PC\Downloads\a 3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97693"/>
              <a:ext cx="2552700" cy="39862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1541671" y="1279360"/>
              <a:ext cx="4554328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khuôn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1799 m</a:t>
              </a:r>
              <a:r>
                <a:rPr lang="en-US" sz="2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649" y="1963497"/>
            <a:ext cx="9150543" cy="2684785"/>
            <a:chOff x="0" y="1352550"/>
            <a:chExt cx="9150543" cy="2684785"/>
          </a:xfrm>
        </p:grpSpPr>
        <p:grpSp>
          <p:nvGrpSpPr>
            <p:cNvPr id="46" name="Group 45"/>
            <p:cNvGrpSpPr/>
            <p:nvPr/>
          </p:nvGrpSpPr>
          <p:grpSpPr>
            <a:xfrm>
              <a:off x="0" y="1352550"/>
              <a:ext cx="8966200" cy="2362200"/>
              <a:chOff x="0" y="514350"/>
              <a:chExt cx="8966200" cy="2362200"/>
            </a:xfrm>
          </p:grpSpPr>
          <p:pic>
            <p:nvPicPr>
              <p:cNvPr id="5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956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58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434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478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867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2390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543" y="3575670"/>
              <a:ext cx="9144000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Tất cả các phòng học đều có máy lạnh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9910" y="1600200"/>
            <a:ext cx="8472441" cy="3657600"/>
            <a:chOff x="289980" y="761999"/>
            <a:chExt cx="8472441" cy="3657600"/>
          </a:xfrm>
        </p:grpSpPr>
        <p:pic>
          <p:nvPicPr>
            <p:cNvPr id="7171" name="Picture 3" descr="C:\Users\Dell.Dell-PC\Downloads\1W3A628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761999"/>
              <a:ext cx="5485821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" name="TextBox 12"/>
            <p:cNvSpPr txBox="1"/>
            <p:nvPr/>
          </p:nvSpPr>
          <p:spPr>
            <a:xfrm>
              <a:off x="289980" y="1892475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736" y="1600200"/>
            <a:ext cx="7770528" cy="3657600"/>
            <a:chOff x="534982" y="1123950"/>
            <a:chExt cx="7770528" cy="36576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8710" y="1123950"/>
              <a:ext cx="4876800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534982" y="2417909"/>
              <a:ext cx="3048000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dinh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4696" y="1601103"/>
            <a:ext cx="7745506" cy="3655795"/>
            <a:chOff x="558800" y="1124853"/>
            <a:chExt cx="7745506" cy="365579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9914" y="1124853"/>
              <a:ext cx="4874392" cy="36557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558800" y="3098903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587" y="1590321"/>
            <a:ext cx="7943580" cy="3677359"/>
            <a:chOff x="390211" y="1124143"/>
            <a:chExt cx="7943580" cy="3677359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8" name="TextBox 27"/>
            <p:cNvSpPr txBox="1"/>
            <p:nvPr/>
          </p:nvSpPr>
          <p:spPr>
            <a:xfrm>
              <a:off x="390211" y="3610001"/>
              <a:ext cx="3476985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 hành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0908" y="1590321"/>
            <a:ext cx="8402185" cy="3677359"/>
            <a:chOff x="-68394" y="1124143"/>
            <a:chExt cx="8402185" cy="3677359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1" name="TextBox 30"/>
            <p:cNvSpPr txBox="1"/>
            <p:nvPr/>
          </p:nvSpPr>
          <p:spPr>
            <a:xfrm>
              <a:off x="-68394" y="2600824"/>
              <a:ext cx="36576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18739" y="1590321"/>
            <a:ext cx="7945224" cy="3677358"/>
            <a:chOff x="381000" y="1124143"/>
            <a:chExt cx="7945224" cy="367735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8213" y="1124143"/>
              <a:ext cx="4888011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6" name="TextBox 35"/>
            <p:cNvSpPr txBox="1"/>
            <p:nvPr/>
          </p:nvSpPr>
          <p:spPr>
            <a:xfrm>
              <a:off x="381000" y="4211613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0456" y="1610176"/>
            <a:ext cx="7285891" cy="3637648"/>
            <a:chOff x="80109" y="1162951"/>
            <a:chExt cx="7285891" cy="3637648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43"/>
            <a:stretch/>
          </p:blipFill>
          <p:spPr bwMode="auto">
            <a:xfrm>
              <a:off x="2292236" y="1162951"/>
              <a:ext cx="5073764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9" name="TextBox 38"/>
            <p:cNvSpPr txBox="1"/>
            <p:nvPr/>
          </p:nvSpPr>
          <p:spPr>
            <a:xfrm>
              <a:off x="80109" y="2226090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tin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3158" y="1610176"/>
            <a:ext cx="7819288" cy="3637648"/>
            <a:chOff x="257912" y="1162951"/>
            <a:chExt cx="7819288" cy="3637648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199" y="1162951"/>
              <a:ext cx="4953001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2" name="TextBox 41"/>
            <p:cNvSpPr txBox="1"/>
            <p:nvPr/>
          </p:nvSpPr>
          <p:spPr>
            <a:xfrm>
              <a:off x="257912" y="2275394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trú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8736" y="1530651"/>
            <a:ext cx="5759400" cy="3796699"/>
            <a:chOff x="212324" y="1080101"/>
            <a:chExt cx="5759400" cy="379669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2649613" y="1554688"/>
              <a:ext cx="3796698" cy="2847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5" name="TextBox 44"/>
            <p:cNvSpPr txBox="1"/>
            <p:nvPr/>
          </p:nvSpPr>
          <p:spPr>
            <a:xfrm>
              <a:off x="212324" y="2393819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31902" y="1590321"/>
            <a:ext cx="8280196" cy="3677359"/>
            <a:chOff x="360042" y="-3679687"/>
            <a:chExt cx="8280196" cy="3677359"/>
          </a:xfrm>
        </p:grpSpPr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200" y="-3679687"/>
              <a:ext cx="5516038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3" name="TextBox 72"/>
            <p:cNvSpPr txBox="1"/>
            <p:nvPr/>
          </p:nvSpPr>
          <p:spPr>
            <a:xfrm>
              <a:off x="360042" y="-2201048"/>
              <a:ext cx="3523591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835696" y="1422400"/>
            <a:ext cx="5770523" cy="4013200"/>
            <a:chOff x="3200400" y="991503"/>
            <a:chExt cx="5770523" cy="4013200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0" y="991503"/>
              <a:ext cx="3009900" cy="401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0" name="TextBox 69"/>
            <p:cNvSpPr txBox="1"/>
            <p:nvPr/>
          </p:nvSpPr>
          <p:spPr>
            <a:xfrm>
              <a:off x="5922923" y="2056767"/>
              <a:ext cx="30480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545" y="1550349"/>
            <a:ext cx="8723312" cy="3757303"/>
            <a:chOff x="-820914" y="1233169"/>
            <a:chExt cx="8506783" cy="3641276"/>
          </a:xfrm>
        </p:grpSpPr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9814" y="1233169"/>
              <a:ext cx="5496055" cy="36412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2" name="TextBox 81"/>
            <p:cNvSpPr txBox="1"/>
            <p:nvPr/>
          </p:nvSpPr>
          <p:spPr>
            <a:xfrm>
              <a:off x="-820914" y="1601102"/>
              <a:ext cx="3048000" cy="4623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Stem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0" y="1874531"/>
            <a:ext cx="9144000" cy="3108939"/>
            <a:chOff x="0" y="1352550"/>
            <a:chExt cx="9144000" cy="3108938"/>
          </a:xfrm>
        </p:grpSpPr>
        <p:pic>
          <p:nvPicPr>
            <p:cNvPr id="75" name="Picture 3" descr="C:\Users\Dell.Dell-PC\Downloads\ban tru 2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1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0" y="3599714"/>
              <a:ext cx="91440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sở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endParaRPr lang="en-US" sz="2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5314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4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084">
        <p:push dir="u"/>
      </p:transition>
    </mc:Choice>
    <mc:Fallback xmlns="">
      <p:transition spd="slow" advTm="950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174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CÁC MÔN HỌC </a:t>
              </a:r>
              <a:endParaRPr lang="en-US" sz="44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59">
        <p:wipe/>
      </p:transition>
    </mc:Choice>
    <mc:Fallback xmlns="">
      <p:transition spd="slow" advTm="235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itka Display" panose="02000505000000020004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Sitka Display" panose="0200050500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600" y="1371600"/>
            <a:ext cx="838200" cy="3276600"/>
            <a:chOff x="2971800" y="133350"/>
            <a:chExt cx="838200" cy="3276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124200" y="133350"/>
              <a:ext cx="0" cy="32766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entagon 8"/>
            <p:cNvSpPr/>
            <p:nvPr/>
          </p:nvSpPr>
          <p:spPr>
            <a:xfrm>
              <a:off x="2971800" y="2857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2971800" y="11239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" name="Pentagon 10"/>
            <p:cNvSpPr/>
            <p:nvPr/>
          </p:nvSpPr>
          <p:spPr>
            <a:xfrm>
              <a:off x="2971800" y="19621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2971800" y="28003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43603" y="1312617"/>
            <a:ext cx="2216475" cy="838200"/>
            <a:chOff x="6647760" y="209550"/>
            <a:chExt cx="1141614" cy="457200"/>
          </a:xfrm>
        </p:grpSpPr>
        <p:sp>
          <p:nvSpPr>
            <p:cNvPr id="16" name="Rectangle 15"/>
            <p:cNvSpPr/>
            <p:nvPr/>
          </p:nvSpPr>
          <p:spPr>
            <a:xfrm>
              <a:off x="6647760" y="209550"/>
              <a:ext cx="579986" cy="45720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27745" y="209550"/>
              <a:ext cx="561629" cy="457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9095" y="283287"/>
              <a:ext cx="1055835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HÓA HỌC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71600" y="1312617"/>
            <a:ext cx="2193400" cy="838199"/>
            <a:chOff x="4419600" y="209550"/>
            <a:chExt cx="1129729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460935" y="272051"/>
              <a:ext cx="1047058" cy="25181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600" y="2227017"/>
            <a:ext cx="2193400" cy="838199"/>
            <a:chOff x="4419600" y="209550"/>
            <a:chExt cx="1129729" cy="457200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60935" y="272051"/>
              <a:ext cx="1047058" cy="25181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NGỮ VĂN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71601" y="3141416"/>
            <a:ext cx="2193400" cy="838200"/>
            <a:chOff x="4419600" y="209550"/>
            <a:chExt cx="1129729" cy="457200"/>
          </a:xfrm>
        </p:grpSpPr>
        <p:grpSp>
          <p:nvGrpSpPr>
            <p:cNvPr id="35" name="Group 34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460935" y="283287"/>
              <a:ext cx="104705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TIẾNG ANH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72331" y="4055817"/>
            <a:ext cx="2193400" cy="838199"/>
            <a:chOff x="4419600" y="209550"/>
            <a:chExt cx="1129729" cy="457200"/>
          </a:xfrm>
        </p:grpSpPr>
        <p:grpSp>
          <p:nvGrpSpPr>
            <p:cNvPr id="42" name="Group 41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480693" y="272051"/>
              <a:ext cx="989324" cy="251818"/>
            </a:xfrm>
            <a:prstGeom prst="rect">
              <a:avLst/>
            </a:prstGeom>
            <a:solidFill>
              <a:srgbClr val="8BC7D5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TIN HỌC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57600" y="1312617"/>
            <a:ext cx="2193400" cy="838199"/>
            <a:chOff x="4419600" y="209550"/>
            <a:chExt cx="1129729" cy="457200"/>
          </a:xfrm>
        </p:grpSpPr>
        <p:grpSp>
          <p:nvGrpSpPr>
            <p:cNvPr id="49" name="Group 48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460935" y="272051"/>
              <a:ext cx="1047058" cy="25181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VẬT LÝ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57600" y="2227017"/>
            <a:ext cx="2193400" cy="838199"/>
            <a:chOff x="4419600" y="209550"/>
            <a:chExt cx="1129729" cy="457200"/>
          </a:xfrm>
        </p:grpSpPr>
        <p:grpSp>
          <p:nvGrpSpPr>
            <p:cNvPr id="56" name="Group 5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460935" y="272051"/>
              <a:ext cx="104705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SINH HỌC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57600" y="3141416"/>
            <a:ext cx="2193400" cy="838200"/>
            <a:chOff x="4419600" y="209550"/>
            <a:chExt cx="1129729" cy="457200"/>
          </a:xfrm>
        </p:grpSpPr>
        <p:grpSp>
          <p:nvGrpSpPr>
            <p:cNvPr id="63" name="Group 62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4439338" y="285750"/>
              <a:ext cx="109486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CÔNG NGHỆ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7600" y="4005065"/>
            <a:ext cx="2193404" cy="888952"/>
            <a:chOff x="4419598" y="181867"/>
            <a:chExt cx="1129731" cy="484883"/>
          </a:xfrm>
        </p:grpSpPr>
        <p:grpSp>
          <p:nvGrpSpPr>
            <p:cNvPr id="70" name="Group 69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419598" y="181867"/>
              <a:ext cx="1129729" cy="45327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GIÁO DỤC </a:t>
              </a: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CÔNG DÂN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960000" y="2227017"/>
            <a:ext cx="2193400" cy="838199"/>
            <a:chOff x="4419600" y="209550"/>
            <a:chExt cx="1129729" cy="457200"/>
          </a:xfrm>
        </p:grpSpPr>
        <p:grpSp>
          <p:nvGrpSpPr>
            <p:cNvPr id="77" name="Group 76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4460935" y="272051"/>
              <a:ext cx="1047058" cy="25181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LỊCH SỬ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960000" y="3141417"/>
            <a:ext cx="2193400" cy="838199"/>
            <a:chOff x="4419600" y="209550"/>
            <a:chExt cx="1129729" cy="457200"/>
          </a:xfrm>
        </p:grpSpPr>
        <p:grpSp>
          <p:nvGrpSpPr>
            <p:cNvPr id="84" name="Group 83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445812" y="272051"/>
              <a:ext cx="1047058" cy="25181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ĐỊA LÝ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773718" y="4055816"/>
            <a:ext cx="2608284" cy="838200"/>
            <a:chOff x="4323655" y="209550"/>
            <a:chExt cx="1343419" cy="457200"/>
          </a:xfrm>
        </p:grpSpPr>
        <p:grpSp>
          <p:nvGrpSpPr>
            <p:cNvPr id="91" name="Group 9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4323655" y="283287"/>
              <a:ext cx="1343419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THỂ DỤC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590804" y="4953000"/>
            <a:ext cx="1922215" cy="838200"/>
            <a:chOff x="4419600" y="209550"/>
            <a:chExt cx="990053" cy="457200"/>
          </a:xfrm>
        </p:grpSpPr>
        <p:grpSp>
          <p:nvGrpSpPr>
            <p:cNvPr id="98" name="Group 97"/>
            <p:cNvGrpSpPr/>
            <p:nvPr/>
          </p:nvGrpSpPr>
          <p:grpSpPr>
            <a:xfrm>
              <a:off x="4419600" y="209550"/>
              <a:ext cx="990053" cy="457200"/>
              <a:chOff x="4419600" y="209550"/>
              <a:chExt cx="990053" cy="45720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268515" y="209550"/>
                <a:ext cx="141138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460935" y="292677"/>
              <a:ext cx="94871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ÂM NHẠC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953004" y="4953000"/>
            <a:ext cx="1922213" cy="838200"/>
            <a:chOff x="4419600" y="209550"/>
            <a:chExt cx="990052" cy="45720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419600" y="209550"/>
              <a:ext cx="990052" cy="457200"/>
              <a:chOff x="4419600" y="209550"/>
              <a:chExt cx="9900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268515" y="209550"/>
                <a:ext cx="141137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4453935" y="344050"/>
              <a:ext cx="94871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MỸ THUẬT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5869722"/>
            <a:ext cx="9144000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0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24">
        <p:push dir="u"/>
      </p:transition>
    </mc:Choice>
    <mc:Fallback xmlns="">
      <p:transition spd="slow" advTm="2002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188640"/>
            <a:ext cx="8382000" cy="830997"/>
            <a:chOff x="4343400" y="158175"/>
            <a:chExt cx="4495799" cy="1661993"/>
          </a:xfrm>
        </p:grpSpPr>
        <p:grpSp>
          <p:nvGrpSpPr>
            <p:cNvPr id="6" name="Group 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43400" y="158175"/>
              <a:ext cx="4495799" cy="1661993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thiện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626532"/>
            <a:ext cx="3810000" cy="379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76" y="1611457"/>
            <a:ext cx="5766427" cy="381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/>
          <a:stretch/>
        </p:blipFill>
        <p:spPr bwMode="auto">
          <a:xfrm>
            <a:off x="1752600" y="1600202"/>
            <a:ext cx="5675948" cy="382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48" y="1600202"/>
            <a:ext cx="5140795" cy="3843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106" r="10190" b="13899"/>
          <a:stretch/>
        </p:blipFill>
        <p:spPr bwMode="auto">
          <a:xfrm>
            <a:off x="1600200" y="1623575"/>
            <a:ext cx="5179510" cy="3818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5" t="33437" r="21790" b="4119"/>
          <a:stretch/>
        </p:blipFill>
        <p:spPr bwMode="auto">
          <a:xfrm>
            <a:off x="1295400" y="1616418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1"/>
          <a:stretch/>
        </p:blipFill>
        <p:spPr bwMode="auto">
          <a:xfrm>
            <a:off x="990600" y="1600201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8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445">
        <p:push dir="u"/>
      </p:transition>
    </mc:Choice>
    <mc:Fallback xmlns="">
      <p:transition spd="slow" advTm="2444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5725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530" y="188641"/>
            <a:ext cx="8136903" cy="558081"/>
            <a:chOff x="4419600" y="140771"/>
            <a:chExt cx="6585038" cy="680866"/>
          </a:xfrm>
        </p:grpSpPr>
        <p:grpSp>
          <p:nvGrpSpPr>
            <p:cNvPr id="11" name="Group 10"/>
            <p:cNvGrpSpPr/>
            <p:nvPr/>
          </p:nvGrpSpPr>
          <p:grpSpPr>
            <a:xfrm>
              <a:off x="4419600" y="209549"/>
              <a:ext cx="1128998" cy="612088"/>
              <a:chOff x="4419600" y="209549"/>
              <a:chExt cx="1128998" cy="61208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419600" y="209550"/>
                <a:ext cx="280083" cy="6120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7004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81229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685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620538" y="140771"/>
              <a:ext cx="6384100" cy="675885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latin typeface="Sitka Display" panose="02000505000000020004" pitchFamily="2" charset="0"/>
                </a:rPr>
                <a:t>Học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tập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thông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qua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các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hoạt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động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trải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nghiệm</a:t>
              </a:r>
              <a:endParaRPr lang="en-US" sz="3000" b="1" dirty="0">
                <a:latin typeface="Sitka Display" panose="02000505000000020004" pitchFamily="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386" y="1578130"/>
            <a:ext cx="5257800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386" y="1577930"/>
            <a:ext cx="5257800" cy="394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 bwMode="auto">
          <a:xfrm>
            <a:off x="920838" y="1578129"/>
            <a:ext cx="7018351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386" y="1578128"/>
            <a:ext cx="5257800" cy="393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4789"/>
          <a:stretch/>
        </p:blipFill>
        <p:spPr bwMode="auto">
          <a:xfrm>
            <a:off x="1368442" y="1578130"/>
            <a:ext cx="5808744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622" y="1578128"/>
            <a:ext cx="5252364" cy="393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 bwMode="auto">
          <a:xfrm>
            <a:off x="457200" y="1578130"/>
            <a:ext cx="5805586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284">
        <p:push dir="u"/>
      </p:transition>
    </mc:Choice>
    <mc:Fallback xmlns="">
      <p:transition spd="slow" advTm="232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0421" y="-44624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4132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THÀNH TÍCH ĐẠT </a:t>
              </a:r>
              <a:r>
                <a:rPr lang="en-US" sz="4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</a:p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NHÀ TRƯỜNG</a:t>
              </a:r>
              <a:endPara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87">
        <p:wipe/>
      </p:transition>
    </mc:Choice>
    <mc:Fallback xmlns="">
      <p:transition spd="slow" advTm="15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54" y="1295400"/>
            <a:ext cx="878109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154" y="5805264"/>
            <a:ext cx="86156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LỄ TỔNG KẾT NĂM HỌC</a:t>
            </a:r>
          </a:p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318" y="5238751"/>
            <a:ext cx="6757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99">
        <p:push dir="u"/>
      </p:transition>
    </mc:Choice>
    <mc:Fallback xmlns="">
      <p:transition spd="slow" advTm="3499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8194" name="Picture 2" descr="C:\Users\Dell.Dell-PC\Downloads\khen thuong mua hoa dang B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8" y="1556792"/>
            <a:ext cx="75278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44" y="1556794"/>
            <a:ext cx="7527851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78" y="1604377"/>
            <a:ext cx="7527851" cy="36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032" y="5848351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2019-2020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504666">
            <a:off x="807359" y="1364924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504666">
            <a:off x="8012967" y="4568224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7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210">
        <p:push dir="u"/>
      </p:transition>
    </mc:Choice>
    <mc:Fallback xmlns="">
      <p:transition spd="slow" advTm="1221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5" y="1295402"/>
            <a:ext cx="5079068" cy="380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968" y="5848349"/>
            <a:ext cx="8104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" y="1300381"/>
            <a:ext cx="5072654" cy="3804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6" y="1315957"/>
            <a:ext cx="5052591" cy="378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4" y="1315957"/>
            <a:ext cx="5052590" cy="378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/>
          <a:stretch/>
        </p:blipFill>
        <p:spPr>
          <a:xfrm>
            <a:off x="1548719" y="1297538"/>
            <a:ext cx="4661307" cy="3807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/>
          <a:stretch/>
        </p:blipFill>
        <p:spPr>
          <a:xfrm rot="5400000">
            <a:off x="5159093" y="1425296"/>
            <a:ext cx="3789443" cy="357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21">
        <p:push dir="u"/>
      </p:transition>
    </mc:Choice>
    <mc:Fallback xmlns="">
      <p:transition spd="slow" advTm="1602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00" y="2474893"/>
            <a:ext cx="9028400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9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GIỚI THIỆU </a:t>
            </a:r>
          </a:p>
          <a:p>
            <a:pPr algn="ctr"/>
            <a:r>
              <a:rPr lang="en-US" sz="59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TRƯỜNG THCS CHU VĂN AN</a:t>
            </a:r>
            <a:endParaRPr lang="en-US" sz="59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45" y1="1173" x2="85430" y2="9971"/>
                        <a14:foregroundMark x1="13245" y1="2053" x2="13576" y2="9384"/>
                        <a14:foregroundMark x1="13576" y1="9384" x2="76490" y2="9971"/>
                        <a14:foregroundMark x1="16225" y1="1173" x2="84768" y2="880"/>
                        <a14:foregroundMark x1="13576" y1="12903" x2="84437" y2="13490"/>
                        <a14:foregroundMark x1="53642" y1="2346" x2="85430" y2="7331"/>
                        <a14:foregroundMark x1="14570" y1="14663" x2="14901" y2="68328"/>
                        <a14:foregroundMark x1="12252" y1="59531" x2="7285" y2="58358"/>
                        <a14:foregroundMark x1="5298" y1="59238" x2="1325" y2="68622"/>
                        <a14:foregroundMark x1="2980" y1="62170" x2="11589" y2="68035"/>
                        <a14:foregroundMark x1="84768" y1="61290" x2="91722" y2="59824"/>
                        <a14:foregroundMark x1="93377" y1="60411" x2="97351" y2="72727"/>
                        <a14:foregroundMark x1="97682" y1="73314" x2="68212" y2="92962"/>
                        <a14:foregroundMark x1="82119" y1="70968" x2="43377" y2="92669"/>
                        <a14:foregroundMark x1="15894" y1="68622" x2="77152" y2="89443"/>
                        <a14:foregroundMark x1="78808" y1="88270" x2="91722" y2="80645"/>
                        <a14:foregroundMark x1="84437" y1="74780" x2="51325" y2="97654"/>
                        <a14:foregroundMark x1="50000" y1="97654" x2="1325" y2="75660"/>
                        <a14:foregroundMark x1="6623" y1="79765" x2="39735" y2="95015"/>
                        <a14:foregroundMark x1="33113" y1="93548" x2="12583" y2="84164"/>
                        <a14:foregroundMark x1="3642" y1="75953" x2="993" y2="70674"/>
                        <a14:foregroundMark x1="18212" y1="73021" x2="47020" y2="85337"/>
                        <a14:backgroundMark x1="662" y1="65689" x2="331" y2="68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23" y="476672"/>
            <a:ext cx="1456439" cy="16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-313494" y="1423258"/>
            <a:ext cx="5021993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4829190" y="1437830"/>
            <a:ext cx="4382337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85214" y="5904275"/>
            <a:ext cx="8973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60">
        <p:push dir="u"/>
      </p:transition>
    </mc:Choice>
    <mc:Fallback xmlns="">
      <p:transition spd="slow" advTm="346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26667" y="4952885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 VAN 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67" y="2637698"/>
            <a:ext cx="906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NGOÀI NHÀ TRƯỜNG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3867" y="5250468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40">
        <p:wipe/>
      </p:transition>
    </mc:Choice>
    <mc:Fallback xmlns="">
      <p:transition spd="slow" advTm="304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504" y="5976281"/>
            <a:ext cx="88840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4"/>
          <a:stretch/>
        </p:blipFill>
        <p:spPr bwMode="auto">
          <a:xfrm>
            <a:off x="3058822" y="1295400"/>
            <a:ext cx="57803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295400"/>
            <a:ext cx="5682452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295400"/>
            <a:ext cx="5682456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3" y="1295400"/>
            <a:ext cx="5682453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0281"/>
          <a:stretch/>
        </p:blipFill>
        <p:spPr bwMode="auto">
          <a:xfrm>
            <a:off x="2204852" y="1295400"/>
            <a:ext cx="594854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3" y="1295401"/>
            <a:ext cx="5682455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3" y="1295402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3" y="1295400"/>
            <a:ext cx="56896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295402"/>
            <a:ext cx="3196380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50" y="1295402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/>
          <a:stretch/>
        </p:blipFill>
        <p:spPr bwMode="auto">
          <a:xfrm>
            <a:off x="304800" y="1295402"/>
            <a:ext cx="6813468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3" y="1295401"/>
            <a:ext cx="5683003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0" b="16790"/>
          <a:stretch/>
        </p:blipFill>
        <p:spPr bwMode="auto">
          <a:xfrm>
            <a:off x="1143600" y="1295402"/>
            <a:ext cx="5714403" cy="42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ll.Dell-PC\Downloads\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1"/>
            <a:ext cx="5683002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568667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" y="1295402"/>
            <a:ext cx="5685640" cy="4264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95400"/>
            <a:ext cx="5689600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59518" y="5238751"/>
            <a:ext cx="646116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8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3965">
        <p:push dir="u"/>
      </p:transition>
    </mc:Choice>
    <mc:Fallback xmlns="">
      <p:transition spd="slow" advTm="6396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7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6021288"/>
            <a:ext cx="838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07773"/>
            <a:ext cx="5571504" cy="4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907" y="1312053"/>
            <a:ext cx="5565797" cy="4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4" y="1312053"/>
            <a:ext cx="5565798" cy="4174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" y="1312055"/>
            <a:ext cx="7421062" cy="417434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608" y="1305669"/>
            <a:ext cx="6271099" cy="41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6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974">
        <p:push dir="u"/>
      </p:transition>
    </mc:Choice>
    <mc:Fallback xmlns="">
      <p:transition spd="slow" advTm="169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2100" y="5976281"/>
            <a:ext cx="66823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8206">
            <a:off x="381003" y="1295400"/>
            <a:ext cx="5689599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8"/>
          <a:stretch/>
        </p:blipFill>
        <p:spPr bwMode="auto">
          <a:xfrm rot="151861">
            <a:off x="1540825" y="1295401"/>
            <a:ext cx="5295405" cy="426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4"/>
          <a:stretch/>
        </p:blipFill>
        <p:spPr bwMode="auto">
          <a:xfrm rot="21338206">
            <a:off x="2683826" y="1295401"/>
            <a:ext cx="5926777" cy="426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999" y="5238751"/>
            <a:ext cx="676689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3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635">
        <p:push dir="u"/>
      </p:transition>
    </mc:Choice>
    <mc:Fallback xmlns="">
      <p:transition spd="slow" advTm="1163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42" y="1295155"/>
            <a:ext cx="6345661" cy="4217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28816"/>
            <a:ext cx="83080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295158"/>
            <a:ext cx="7508468" cy="42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95400"/>
            <a:ext cx="7498226" cy="42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295400"/>
            <a:ext cx="4519882" cy="42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1"/>
            <a:ext cx="64662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1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758">
        <p:push dir="u"/>
      </p:transition>
    </mc:Choice>
    <mc:Fallback xmlns="">
      <p:transition spd="slow" advTm="1875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3528" y="5848351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flashmode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3482">
            <a:off x="-598739" y="1276844"/>
            <a:ext cx="4776218" cy="318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482">
            <a:off x="4398659" y="2144903"/>
            <a:ext cx="4810064" cy="320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8397" y="5238751"/>
            <a:ext cx="67531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34">
        <p:push dir="u"/>
      </p:transition>
    </mc:Choice>
    <mc:Fallback xmlns="">
      <p:transition spd="slow" advTm="953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0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0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KHÁC ….</a:t>
              </a:r>
              <a:endPara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114800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1259632" y="114855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687">
        <p:wipe/>
      </p:transition>
    </mc:Choice>
    <mc:Fallback xmlns="">
      <p:transition spd="slow" advTm="36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4" y="5832265"/>
            <a:ext cx="9067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100" y="1334871"/>
            <a:ext cx="5610503" cy="4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206" y="1321789"/>
            <a:ext cx="5654415" cy="42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535" y="1327695"/>
            <a:ext cx="5620071" cy="42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0275" y="1341301"/>
            <a:ext cx="5601928" cy="42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477" y="1331777"/>
            <a:ext cx="7541329" cy="42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707" y="1324732"/>
            <a:ext cx="7498699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309" y="1324732"/>
            <a:ext cx="7498697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6502" r="2701" b="19213"/>
          <a:stretch/>
        </p:blipFill>
        <p:spPr bwMode="auto">
          <a:xfrm>
            <a:off x="228600" y="1295400"/>
            <a:ext cx="8316294" cy="42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2"/>
          <a:stretch/>
        </p:blipFill>
        <p:spPr bwMode="auto">
          <a:xfrm>
            <a:off x="460623" y="1315256"/>
            <a:ext cx="7481980" cy="42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7"/>
          <a:stretch/>
        </p:blipFill>
        <p:spPr>
          <a:xfrm>
            <a:off x="2919191" y="1315257"/>
            <a:ext cx="4871012" cy="42473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7" y="1315255"/>
            <a:ext cx="5659499" cy="4244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2275" y="1315253"/>
            <a:ext cx="5663128" cy="4247347"/>
            <a:chOff x="76200" y="458004"/>
            <a:chExt cx="5663128" cy="424734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8004"/>
              <a:ext cx="5663128" cy="42473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48" y="590550"/>
              <a:ext cx="5329052" cy="3996789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630">
        <p:push dir="u"/>
      </p:transition>
    </mc:Choice>
    <mc:Fallback xmlns="">
      <p:transition spd="slow" advTm="4263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556792"/>
            <a:ext cx="914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ằng khen của Ủy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an nhân dân thành phố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ằng khen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ộ giáo dục và đào tạo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ằng khen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T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hủ tướng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H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uân chương lao động hạng 3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N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ăm 2020 đón nhận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G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iấy chứng nhận kiểm định đạt chất lượng giáo dục lần 2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.</a:t>
            </a:r>
            <a:endParaRPr lang="vi-VN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Tiffany-Heavy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252" y="465342"/>
            <a:ext cx="9157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Trường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đã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đạt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các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thành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tích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nổi</a:t>
            </a:r>
            <a:r>
              <a:rPr lang="en-US" sz="3200" b="1" cap="none" spc="0" dirty="0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50"/>
                </a:solidFill>
                <a:latin typeface="Arial" panose="020B0604020202020204" pitchFamily="34" charset="0"/>
                <a:ea typeface="Tiffany-Heavy" pitchFamily="2" charset="0"/>
                <a:cs typeface="Arial" panose="020B0604020202020204" pitchFamily="34" charset="0"/>
              </a:rPr>
              <a:t>bật</a:t>
            </a:r>
            <a:endParaRPr lang="en-US" sz="3200" b="1" cap="none" spc="0" dirty="0">
              <a:ln w="11430"/>
              <a:solidFill>
                <a:srgbClr val="00B050"/>
              </a:solidFill>
              <a:latin typeface="Arial" panose="020B0604020202020204" pitchFamily="34" charset="0"/>
              <a:ea typeface="Tiffany-Heavy" pitchFamily="2" charset="0"/>
              <a:cs typeface="Arial" panose="020B0604020202020204" pitchFamily="34" charset="0"/>
            </a:endParaRPr>
          </a:p>
        </p:txBody>
      </p:sp>
      <p:pic>
        <p:nvPicPr>
          <p:cNvPr id="10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848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841642" flipH="1">
            <a:off x="-281012" y="2108300"/>
            <a:ext cx="90964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004630" flipH="1">
            <a:off x="1216136" y="2832011"/>
            <a:ext cx="854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SECONDARY SCSHOOL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542639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876348"/>
            <a:ext cx="91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THCS CHU VĂN AN 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593070"/>
            <a:ext cx="897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3080758" y="1009473"/>
            <a:ext cx="4234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240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657602" y="4876802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SECONDARY SCHOOL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34200" y="4725144"/>
            <a:ext cx="2209800" cy="2051067"/>
            <a:chOff x="6934200" y="3092434"/>
            <a:chExt cx="2209800" cy="2051066"/>
          </a:xfrm>
        </p:grpSpPr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693420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39000" y="3287498"/>
              <a:ext cx="1600200" cy="381000"/>
            </a:xfrm>
            <a:prstGeom prst="rect">
              <a:avLst/>
            </a:prstGeom>
            <a:solidFill>
              <a:srgbClr val="FF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gency FB" panose="020B0503020202020204" pitchFamily="34" charset="0"/>
                </a:rPr>
                <a:t>CHU VAN AN</a:t>
              </a:r>
            </a:p>
          </p:txBody>
        </p:sp>
      </p:grpSp>
      <p:pic>
        <p:nvPicPr>
          <p:cNvPr id="6" name="Everything-City-Of-The-S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028027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4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980"/>
    </mc:Choice>
    <mc:Fallback xmlns="">
      <p:transition spd="slow" advTm="1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mute="1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.Dell-PC\Music\sen-da-hoa-hong-xan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b="28553"/>
          <a:stretch/>
        </p:blipFill>
        <p:spPr bwMode="auto">
          <a:xfrm>
            <a:off x="0" y="0"/>
            <a:ext cx="9133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0"/>
            <a:ext cx="8904514" cy="6578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38800" y="0"/>
            <a:ext cx="3505200" cy="6858000"/>
          </a:xfrm>
          <a:prstGeom prst="rect">
            <a:avLst/>
          </a:prstGeom>
          <a:solidFill>
            <a:srgbClr val="3A7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73882" y="621470"/>
            <a:ext cx="3276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Chu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algn="ctr"/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4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5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53100" y="177800"/>
            <a:ext cx="0" cy="668020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38800" y="6680200"/>
            <a:ext cx="3276600" cy="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Dell.Dell-PC\Music\growth-icon-png_23982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3438" y1="74844" x2="24688" y2="85938"/>
                        <a14:foregroundMark x1="34375" y1="65000" x2="45469" y2="85781"/>
                        <a14:foregroundMark x1="54844" y1="58750" x2="65469" y2="85938"/>
                        <a14:foregroundMark x1="75156" y1="43594" x2="85156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-228599"/>
            <a:ext cx="2819400" cy="34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2921000"/>
            <a:ext cx="241016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TRI THỨC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1" y="3530600"/>
            <a:ext cx="209056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KỸ NĂNG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8787" y="4140200"/>
            <a:ext cx="248636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RÈN LUYỆN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200" y="4749800"/>
            <a:ext cx="25592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ƯỚC MƠ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2146" y="5461000"/>
            <a:ext cx="79074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LÀM NGƯỜI – HỌC ĐỂ HOÀN THIỆN BẢN THÂN</a:t>
            </a:r>
          </a:p>
        </p:txBody>
      </p:sp>
      <p:pic>
        <p:nvPicPr>
          <p:cNvPr id="19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521">
        <p:checker/>
      </p:transition>
    </mc:Choice>
    <mc:Fallback xmlns="">
      <p:transition spd="slow" advTm="2152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 THÀNH CẢM ƠN</a:t>
              </a:r>
              <a:endPara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24">
        <p:wipe/>
      </p:transition>
    </mc:Choice>
    <mc:Fallback xmlns="">
      <p:transition spd="slow" advTm="212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070" y="906459"/>
            <a:ext cx="6727434" cy="5045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0" y="2"/>
            <a:ext cx="228600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 flipH="1">
            <a:off x="-2772578" y="2620179"/>
            <a:ext cx="6810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BDD2"/>
                </a:solidFill>
                <a:latin typeface="Bernard MT Condensed" panose="02050806060905020404" pitchFamily="18" charset="0"/>
              </a:rPr>
              <a:t>CHU VAN AN</a:t>
            </a:r>
            <a:endParaRPr lang="en-US" sz="3600">
              <a:solidFill>
                <a:srgbClr val="70BDD2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Image result for teache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97559" l="879" r="99805">
                        <a14:backgroundMark x1="14063" y1="7617" x2="8105" y2="63379"/>
                        <a14:backgroundMark x1="77051" y1="14844" x2="78809" y2="26172"/>
                        <a14:backgroundMark x1="83594" y1="42969" x2="83594" y2="44824"/>
                        <a14:backgroundMark x1="84180" y1="47754" x2="84180" y2="51367"/>
                        <a14:backgroundMark x1="6250" y1="8789" x2="21289" y2="9375"/>
                        <a14:backgroundMark x1="5078" y1="11230" x2="6250" y2="62793"/>
                        <a14:backgroundMark x1="5078" y1="68164" x2="13477" y2="66406"/>
                        <a14:backgroundMark x1="21289" y1="7617" x2="21289" y2="7617"/>
                        <a14:backgroundMark x1="65625" y1="7617" x2="93848" y2="7617"/>
                        <a14:backgroundMark x1="94434" y1="8203" x2="95605" y2="65723"/>
                        <a14:backgroundMark x1="75781" y1="68164" x2="78223" y2="65723"/>
                        <a14:backgroundMark x1="78223" y1="65723" x2="78223" y2="65723"/>
                        <a14:backgroundMark x1="78223" y1="65723" x2="78223" y2="65723"/>
                        <a14:backgroundMark x1="23047" y1="7715" x2="25586" y2="6641"/>
                        <a14:backgroundMark x1="25781" y1="7520" x2="27539" y2="5762"/>
                        <a14:backgroundMark x1="64941" y1="8594" x2="62305" y2="6250"/>
                        <a14:backgroundMark x1="62109" y1="6641" x2="60645" y2="6152"/>
                        <a14:backgroundMark x1="23047" y1="8105" x2="9180" y2="11230"/>
                        <a14:backgroundMark x1="65137" y1="8203" x2="91504" y2="11133"/>
                        <a14:backgroundMark x1="78151" y1="57563" x2="80462" y2="4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6916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743200" y="4419600"/>
            <a:ext cx="7620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65">
        <p14:window dir="vert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QUÁ TRÌNH </a:t>
              </a:r>
            </a:p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HÌNH THÀNH VÀ PHÁT TRIỂN</a:t>
              </a:r>
              <a:endPara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pic>
        <p:nvPicPr>
          <p:cNvPr id="10" name="Picture 2" descr="C:\Users\Dell.Dell-PC\Pictures\a60f4d04ea3e78844f954eeabd40a59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76389" l="33203" r="90469">
                        <a14:foregroundMark x1="62734" y1="20556" x2="71641" y2="14444"/>
                        <a14:foregroundMark x1="52422" y1="36250" x2="80313" y2="40278"/>
                        <a14:foregroundMark x1="80469" y1="39028" x2="54219" y2="41389"/>
                        <a14:foregroundMark x1="77578" y1="36250" x2="80859" y2="36806"/>
                        <a14:foregroundMark x1="73438" y1="19583" x2="68125" y2="9167"/>
                        <a14:foregroundMark x1="66250" y1="13611" x2="68750" y2="11389"/>
                        <a14:foregroundMark x1="68125" y1="20278" x2="70078" y2="1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59" r="8320" b="23072"/>
          <a:stretch/>
        </p:blipFill>
        <p:spPr bwMode="auto">
          <a:xfrm>
            <a:off x="57944" y="4797152"/>
            <a:ext cx="2209800" cy="20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13">
        <p:wipe/>
      </p:transition>
    </mc:Choice>
    <mc:Fallback xmlns="">
      <p:transition spd="slow" advTm="50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5122" name="Picture 2" descr="Image result for bicycle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9" b="936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567619"/>
            <a:ext cx="2212975" cy="11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90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 flipV="1">
            <a:off x="1143000" y="2781301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229" y="1828801"/>
            <a:ext cx="3452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từ năm 1959 mang tên Hưng Đạo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76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0" idx="0"/>
          </p:cNvCxnSpPr>
          <p:nvPr/>
        </p:nvCxnSpPr>
        <p:spPr>
          <a:xfrm flipV="1">
            <a:off x="3429000" y="2781301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28800" y="1828801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năm 1978 cho đến nay trường được đổi tên là trường trung học cơ sở Chu Văn An.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8578"/>
            <a:ext cx="3937000" cy="2952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1447802"/>
            <a:ext cx="4267200" cy="3200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0" y="3352800"/>
            <a:ext cx="8839200" cy="45720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2902529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Trường THCS Chu Văn An toạ lạc tại số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115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Cống Quỳnh, P.Nguyễn Cư Trinh, Quận 1, 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Tp.HCM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 60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7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213">
        <p:push dir="u"/>
      </p:transition>
    </mc:Choice>
    <mc:Fallback xmlns="">
      <p:transition spd="slow" advTm="262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712E-6 L 0.19566 3.771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66 3.7712E-6 L 0.44566 3.7712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1" grpId="0"/>
      <p:bldP spid="11" grpId="1"/>
      <p:bldP spid="20" grpId="0" animBg="1"/>
      <p:bldP spid="20" grpId="1" animBg="1"/>
      <p:bldP spid="25" grpId="0"/>
      <p:bldP spid="25" grpId="1"/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64136" y="274953"/>
            <a:ext cx="413158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CHU VĂN AN LÀ AI?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0476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Rectangle 21"/>
          <p:cNvSpPr/>
          <p:nvPr/>
        </p:nvSpPr>
        <p:spPr>
          <a:xfrm>
            <a:off x="3814059" y="1218498"/>
            <a:ext cx="515939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Văn An sinh năm 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1292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năm 1370.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Ông làm quan 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Trần. Ngay từ nhỏ ông đã rất nổi tiếng là người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trong sạch,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mưu cầu danh lợi. Ông ở nhà tự học bằng cách đọc sách và mở trường học ở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7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Vua Trần Minh Tông mời ông dạy học cho thái tử. Chu Văn An dũng cảm dâng “Thất trảm sớ” để chém chết bảy tên nịnh thần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Nhưng nhà vua không nghe. Ông trả áo quan, từ quan về quê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đến nay, có rất nhiều di tích lịch sử trong cả nước tôn vinh ông. Có thể khẳng định rằng, 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vi-VN" sz="17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điểm giáo dục của ông có những giá trị tiến bộ vượt thời đại, gần gũi với mục đích giáo dục của thế giới hiện </a:t>
            </a:r>
            <a:r>
              <a:rPr lang="vi-VN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en-US" sz="17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848351"/>
            <a:ext cx="91440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0070C0"/>
                </a:solidFill>
                <a:cs typeface="Times New Roman" panose="02020603050405020304" pitchFamily="18" charset="0"/>
              </a:rPr>
              <a:t>Ngày nay, ở nước ta có nhiều trường mang tên Chu Văn An. </a:t>
            </a:r>
            <a:endParaRPr lang="en-US" sz="21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Chúng </a:t>
            </a:r>
            <a:r>
              <a:rPr lang="vi-VN" sz="2100" b="1" dirty="0">
                <a:solidFill>
                  <a:srgbClr val="0070C0"/>
                </a:solidFill>
                <a:cs typeface="Times New Roman" panose="02020603050405020304" pitchFamily="18" charset="0"/>
              </a:rPr>
              <a:t>em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tự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hào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tại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Quận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1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cũng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một</a:t>
            </a:r>
            <a:r>
              <a:rPr lang="vi-VN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70C0"/>
                </a:solidFill>
                <a:cs typeface="Times New Roman" panose="02020603050405020304" pitchFamily="18" charset="0"/>
              </a:rPr>
              <a:t>trường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mang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tên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vi-VN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70C0"/>
                </a:solidFill>
                <a:cs typeface="Times New Roman" panose="02020603050405020304" pitchFamily="18" charset="0"/>
              </a:rPr>
              <a:t>Chu Văn An</a:t>
            </a:r>
            <a:r>
              <a:rPr lang="en-US" sz="2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2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4574">
        <p:push dir="u"/>
      </p:transition>
    </mc:Choice>
    <mc:Fallback xmlns="">
      <p:transition spd="slow" advTm="445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ĐỘI NGŨ </a:t>
              </a:r>
            </a:p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 </a:t>
              </a:r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VIÊN - </a:t>
              </a:r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CÔNG NHÂN VIÊN</a:t>
              </a:r>
              <a:endPara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1475656" y="152221"/>
              <a:ext cx="6906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THCS CHU </a:t>
              </a:r>
              <a:r>
                <a:rPr lang="en-US" sz="7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VAN AN</a:t>
              </a:r>
              <a:endPara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707">
        <p:wipe/>
      </p:transition>
    </mc:Choice>
    <mc:Fallback xmlns="">
      <p:transition spd="slow" advTm="470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4290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63889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12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5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5" name="Picture 1" descr="C:\Users\Dell.Dell-PC\Downloads\IMG_21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27919" r="3404" b="20297"/>
          <a:stretch/>
        </p:blipFill>
        <p:spPr bwMode="auto">
          <a:xfrm>
            <a:off x="0" y="1726995"/>
            <a:ext cx="9144000" cy="34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902">
        <p:push dir="u"/>
      </p:transition>
    </mc:Choice>
    <mc:Fallback xmlns="">
      <p:transition spd="slow" advTm="990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ÀO MỪNG  QUÝ PHỤ HUYNH VÀ HỌC SINH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306&quot;/&gt;&lt;/object&gt;&lt;object type=&quot;3&quot; unique_id=&quot;10007&quot;&gt;&lt;property id=&quot;20148&quot; value=&quot;5&quot;/&gt;&lt;property id=&quot;20300&quot; value=&quot;Slide 4&quot;/&gt;&lt;property id=&quot;20307&quot; value=&quot;307&quot;/&gt;&lt;/object&gt;&lt;object type=&quot;3&quot; unique_id=&quot;10008&quot;&gt;&lt;property id=&quot;20148&quot; value=&quot;5&quot;/&gt;&lt;property id=&quot;20300&quot; value=&quot;Slide 5&quot;/&gt;&lt;property id=&quot;20307&quot; value=&quot;308&quot;/&gt;&lt;/object&gt;&lt;object type=&quot;3&quot; unique_id=&quot;10009&quot;&gt;&lt;property id=&quot;20148&quot; value=&quot;5&quot;/&gt;&lt;property id=&quot;20300&quot; value=&quot;Slide 6&quot;/&gt;&lt;property id=&quot;20307&quot; value=&quot;309&quot;/&gt;&lt;/object&gt;&lt;object type=&quot;3&quot; unique_id=&quot;10010&quot;&gt;&lt;property id=&quot;20148&quot; value=&quot;5&quot;/&gt;&lt;property id=&quot;20300&quot; value=&quot;Slide 7&quot;/&gt;&lt;property id=&quot;20307&quot; value=&quot;310&quot;/&gt;&lt;/object&gt;&lt;object type=&quot;3&quot; unique_id=&quot;10011&quot;&gt;&lt;property id=&quot;20148&quot; value=&quot;5&quot;/&gt;&lt;property id=&quot;20300&quot; value=&quot;Slide 8&quot;/&gt;&lt;property id=&quot;20307&quot; value=&quot;311&quot;/&gt;&lt;/object&gt;&lt;object type=&quot;3&quot; unique_id=&quot;10012&quot;&gt;&lt;property id=&quot;20148&quot; value=&quot;5&quot;/&gt;&lt;property id=&quot;20300&quot; value=&quot;Slide 9&quot;/&gt;&lt;property id=&quot;20307&quot; value=&quot;312&quot;/&gt;&lt;/object&gt;&lt;object type=&quot;3&quot; unique_id=&quot;10013&quot;&gt;&lt;property id=&quot;20148&quot; value=&quot;5&quot;/&gt;&lt;property id=&quot;20300&quot; value=&quot;Slide 10&quot;/&gt;&lt;property id=&quot;20307&quot; value=&quot;313&quot;/&gt;&lt;/object&gt;&lt;object type=&quot;3&quot; unique_id=&quot;10014&quot;&gt;&lt;property id=&quot;20148&quot; value=&quot;5&quot;/&gt;&lt;property id=&quot;20300&quot; value=&quot;Slide 11&quot;/&gt;&lt;property id=&quot;20307&quot; value=&quot;314&quot;/&gt;&lt;/object&gt;&lt;object type=&quot;3&quot; unique_id=&quot;10015&quot;&gt;&lt;property id=&quot;20148&quot; value=&quot;5&quot;/&gt;&lt;property id=&quot;20300&quot; value=&quot;Slide 12&quot;/&gt;&lt;property id=&quot;20307&quot; value=&quot;315&quot;/&gt;&lt;/object&gt;&lt;object type=&quot;3&quot; unique_id=&quot;10016&quot;&gt;&lt;property id=&quot;20148&quot; value=&quot;5&quot;/&gt;&lt;property id=&quot;20300&quot; value=&quot;Slide 13&quot;/&gt;&lt;property id=&quot;20307&quot; value=&quot;316&quot;/&gt;&lt;/object&gt;&lt;object type=&quot;3&quot; unique_id=&quot;10017&quot;&gt;&lt;property id=&quot;20148&quot; value=&quot;5&quot;/&gt;&lt;property id=&quot;20300&quot; value=&quot;Slide 14&quot;/&gt;&lt;property id=&quot;20307&quot; value=&quot;317&quot;/&gt;&lt;/object&gt;&lt;object type=&quot;3&quot; unique_id=&quot;10018&quot;&gt;&lt;property id=&quot;20148&quot; value=&quot;5&quot;/&gt;&lt;property id=&quot;20300&quot; value=&quot;Slide 15&quot;/&gt;&lt;property id=&quot;20307&quot; value=&quot;318&quot;/&gt;&lt;/object&gt;&lt;object type=&quot;3&quot; unique_id=&quot;10019&quot;&gt;&lt;property id=&quot;20148&quot; value=&quot;5&quot;/&gt;&lt;property id=&quot;20300&quot; value=&quot;Slide 16&quot;/&gt;&lt;property id=&quot;20307&quot; value=&quot;319&quot;/&gt;&lt;/object&gt;&lt;object type=&quot;3&quot; unique_id=&quot;10020&quot;&gt;&lt;property id=&quot;20148&quot; value=&quot;5&quot;/&gt;&lt;property id=&quot;20300&quot; value=&quot;Slide 17&quot;/&gt;&lt;property id=&quot;20307&quot; value=&quot;320&quot;/&gt;&lt;/object&gt;&lt;object type=&quot;3&quot; unique_id=&quot;10021&quot;&gt;&lt;property id=&quot;20148&quot; value=&quot;5&quot;/&gt;&lt;property id=&quot;20300&quot; value=&quot;Slide 18&quot;/&gt;&lt;property id=&quot;20307&quot; value=&quot;321&quot;/&gt;&lt;/object&gt;&lt;object type=&quot;3&quot; unique_id=&quot;10022&quot;&gt;&lt;property id=&quot;20148&quot; value=&quot;5&quot;/&gt;&lt;property id=&quot;20300&quot; value=&quot;Slide 19&quot;/&gt;&lt;property id=&quot;20307&quot; value=&quot;322&quot;/&gt;&lt;/object&gt;&lt;object type=&quot;3&quot; unique_id=&quot;10023&quot;&gt;&lt;property id=&quot;20148&quot; value=&quot;5&quot;/&gt;&lt;property id=&quot;20300&quot; value=&quot;Slide 20&quot;/&gt;&lt;property id=&quot;20307&quot; value=&quot;323&quot;/&gt;&lt;/object&gt;&lt;object type=&quot;3&quot; unique_id=&quot;10024&quot;&gt;&lt;property id=&quot;20148&quot; value=&quot;5&quot;/&gt;&lt;property id=&quot;20300&quot; value=&quot;Slide 21&quot;/&gt;&lt;property id=&quot;20307&quot; value=&quot;324&quot;/&gt;&lt;/object&gt;&lt;object type=&quot;3&quot; unique_id=&quot;10025&quot;&gt;&lt;property id=&quot;20148&quot; value=&quot;5&quot;/&gt;&lt;property id=&quot;20300&quot; value=&quot;Slide 22&quot;/&gt;&lt;property id=&quot;20307&quot; value=&quot;325&quot;/&gt;&lt;/object&gt;&lt;object type=&quot;3&quot; unique_id=&quot;10026&quot;&gt;&lt;property id=&quot;20148&quot; value=&quot;5&quot;/&gt;&lt;property id=&quot;20300&quot; value=&quot;Slide 23&quot;/&gt;&lt;property id=&quot;20307&quot; value=&quot;326&quot;/&gt;&lt;/object&gt;&lt;object type=&quot;3&quot; unique_id=&quot;10027&quot;&gt;&lt;property id=&quot;20148&quot; value=&quot;5&quot;/&gt;&lt;property id=&quot;20300&quot; value=&quot;Slide 24&quot;/&gt;&lt;property id=&quot;20307&quot; value=&quot;327&quot;/&gt;&lt;/object&gt;&lt;object type=&quot;3&quot; unique_id=&quot;10028&quot;&gt;&lt;property id=&quot;20148&quot; value=&quot;5&quot;/&gt;&lt;property id=&quot;20300&quot; value=&quot;Slide 25&quot;/&gt;&lt;property id=&quot;20307&quot; value=&quot;328&quot;/&gt;&lt;/object&gt;&lt;object type=&quot;3&quot; unique_id=&quot;10029&quot;&gt;&lt;property id=&quot;20148&quot; value=&quot;5&quot;/&gt;&lt;property id=&quot;20300&quot; value=&quot;Slide 26&quot;/&gt;&lt;property id=&quot;20307&quot; value=&quot;329&quot;/&gt;&lt;/object&gt;&lt;object type=&quot;3&quot; unique_id=&quot;10030&quot;&gt;&lt;property id=&quot;20148&quot; value=&quot;5&quot;/&gt;&lt;property id=&quot;20300&quot; value=&quot;Slide 27&quot;/&gt;&lt;property id=&quot;20307&quot; value=&quot;330&quot;/&gt;&lt;/object&gt;&lt;object type=&quot;3&quot; unique_id=&quot;10031&quot;&gt;&lt;property id=&quot;20148&quot; value=&quot;5&quot;/&gt;&lt;property id=&quot;20300&quot; value=&quot;Slide 28&quot;/&gt;&lt;property id=&quot;20307&quot; value=&quot;331&quot;/&gt;&lt;/object&gt;&lt;object type=&quot;3&quot; unique_id=&quot;10032&quot;&gt;&lt;property id=&quot;20148&quot; value=&quot;5&quot;/&gt;&lt;property id=&quot;20300&quot; value=&quot;Slide 31&quot;/&gt;&lt;property id=&quot;20307&quot; value=&quot;332&quot;/&gt;&lt;/object&gt;&lt;object type=&quot;3&quot; unique_id=&quot;11081&quot;&gt;&lt;property id=&quot;20148&quot; value=&quot;5&quot;/&gt;&lt;property id=&quot;20300&quot; value=&quot;Slide 30&quot;/&gt;&lt;property id=&quot;20307&quot; value=&quot;335&quot;/&gt;&lt;/object&gt;&lt;object type=&quot;3&quot; unique_id=&quot;11082&quot;&gt;&lt;property id=&quot;20148&quot; value=&quot;5&quot;/&gt;&lt;property id=&quot;20300&quot; value=&quot;Slide 29&quot;/&gt;&lt;property id=&quot;20307&quot; value=&quot;333&quot;/&gt;&lt;/object&gt;&lt;/object&gt;&lt;object type=&quot;8&quot; unique_id=&quot;1009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2.6|2.6|3|2.7|3.4|3.2|3.2|3.1|3.9|3.1|3.2|3.6|3.7|4|4.1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4.8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6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2|2.8|3.8|3.3|4|3.3|7.1|3.2|3.2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3|2|2.2|2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6|9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6|5.5|4.4|4.8|5|5|6.2|8.8|7|7.8|5.5|5.7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5|2.4|4.5|3.8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8|3.7|3.3|3.2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7|3.1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887</Words>
  <Application>Microsoft Office PowerPoint</Application>
  <PresentationFormat>On-screen Show (4:3)</PresentationFormat>
  <Paragraphs>144</Paragraphs>
  <Slides>31</Slides>
  <Notes>2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CHÀO MỪNG  QUÝ PHỤ HUYNH VÀ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all teachers and students from Jurong Ville Secondary School in Singapore.</dc:title>
  <dc:creator>Ha</dc:creator>
  <cp:lastModifiedBy>Admin</cp:lastModifiedBy>
  <cp:revision>50</cp:revision>
  <dcterms:created xsi:type="dcterms:W3CDTF">2019-11-13T21:00:03Z</dcterms:created>
  <dcterms:modified xsi:type="dcterms:W3CDTF">2021-06-28T03:38:08Z</dcterms:modified>
</cp:coreProperties>
</file>